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6" r:id="rId5"/>
    <p:sldMasterId id="2147483737" r:id="rId6"/>
    <p:sldMasterId id="2147483738" r:id="rId7"/>
    <p:sldMasterId id="214748373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</p:sldIdLst>
  <p:sldSz cy="5143500" cx="9144000"/>
  <p:notesSz cx="6858000" cy="9144000"/>
  <p:embeddedFontLst>
    <p:embeddedFont>
      <p:font typeface="DM Sans Medium"/>
      <p:regular r:id="rId50"/>
      <p:bold r:id="rId51"/>
      <p:italic r:id="rId52"/>
      <p:boldItalic r:id="rId53"/>
    </p:embeddedFont>
    <p:embeddedFont>
      <p:font typeface="Anton"/>
      <p:regular r:id="rId54"/>
    </p:embeddedFont>
    <p:embeddedFont>
      <p:font typeface="Didact Gothic"/>
      <p:regular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Helvetica Neue Light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  <p:embeddedFont>
      <p:font typeface="DM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B19233-1C14-4246-9682-F67766F1C76A}">
  <a:tblStyle styleId="{E5B19233-1C14-4246-9682-F67766F1C76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schemas.openxmlformats.org/officeDocument/2006/relationships/font" Target="fonts/DMSans-boldItalic.fntdata"/><Relationship Id="rId70" Type="http://schemas.openxmlformats.org/officeDocument/2006/relationships/font" Target="fonts/DMSans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HelveticaNeueLight-italic.fntdata"/><Relationship Id="rId61" Type="http://schemas.openxmlformats.org/officeDocument/2006/relationships/font" Target="fonts/HelveticaNeueLight-bold.fntdata"/><Relationship Id="rId20" Type="http://schemas.openxmlformats.org/officeDocument/2006/relationships/slide" Target="slides/slide11.xml"/><Relationship Id="rId64" Type="http://schemas.openxmlformats.org/officeDocument/2006/relationships/font" Target="fonts/RobotoMono-regular.fntdata"/><Relationship Id="rId63" Type="http://schemas.openxmlformats.org/officeDocument/2006/relationships/font" Target="fonts/HelveticaNeueLight-boldItalic.fntdata"/><Relationship Id="rId22" Type="http://schemas.openxmlformats.org/officeDocument/2006/relationships/slide" Target="slides/slide13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2.xml"/><Relationship Id="rId65" Type="http://schemas.openxmlformats.org/officeDocument/2006/relationships/font" Target="fonts/RobotoMono-bold.fntdata"/><Relationship Id="rId24" Type="http://schemas.openxmlformats.org/officeDocument/2006/relationships/slide" Target="slides/slide15.xml"/><Relationship Id="rId68" Type="http://schemas.openxmlformats.org/officeDocument/2006/relationships/font" Target="fonts/DMSans-regular.fntdata"/><Relationship Id="rId23" Type="http://schemas.openxmlformats.org/officeDocument/2006/relationships/slide" Target="slides/slide14.xml"/><Relationship Id="rId67" Type="http://schemas.openxmlformats.org/officeDocument/2006/relationships/font" Target="fonts/RobotoMono-boldItalic.fntdata"/><Relationship Id="rId60" Type="http://schemas.openxmlformats.org/officeDocument/2006/relationships/font" Target="fonts/HelveticaNeueLight-regular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DMSans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DMSansMedium-bold.fntdata"/><Relationship Id="rId50" Type="http://schemas.openxmlformats.org/officeDocument/2006/relationships/font" Target="fonts/DMSansMedium-regular.fntdata"/><Relationship Id="rId53" Type="http://schemas.openxmlformats.org/officeDocument/2006/relationships/font" Target="fonts/DMSansMedium-boldItalic.fntdata"/><Relationship Id="rId52" Type="http://schemas.openxmlformats.org/officeDocument/2006/relationships/font" Target="fonts/DMSansMedium-italic.fntdata"/><Relationship Id="rId11" Type="http://schemas.openxmlformats.org/officeDocument/2006/relationships/slide" Target="slides/slide2.xml"/><Relationship Id="rId55" Type="http://schemas.openxmlformats.org/officeDocument/2006/relationships/font" Target="fonts/DidactGothic-regular.fntdata"/><Relationship Id="rId10" Type="http://schemas.openxmlformats.org/officeDocument/2006/relationships/slide" Target="slides/slide1.xml"/><Relationship Id="rId54" Type="http://schemas.openxmlformats.org/officeDocument/2006/relationships/font" Target="fonts/Anton-regular.fntdata"/><Relationship Id="rId13" Type="http://schemas.openxmlformats.org/officeDocument/2006/relationships/slide" Target="slides/slide4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3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6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5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a193d3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a193d3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16d78b355_2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16d78b355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326120f7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f326120f7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1baacdfc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21baacdfc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36f9f27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236f9f27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36f9f278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2236f9f278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a193d3e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a193d3e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048273d13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2048273d13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2048273d13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2048273d13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048273d13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2048273d13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1903169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81903169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Consulta Básica:</a:t>
            </a:r>
            <a:br>
              <a:rPr b="1" lang="es">
                <a:solidFill>
                  <a:schemeClr val="dk1"/>
                </a:solidFill>
              </a:rPr>
            </a:b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nombre, departamento, salario 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empleados;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Explicación: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s">
                <a:solidFill>
                  <a:schemeClr val="dk1"/>
                </a:solidFill>
              </a:rPr>
              <a:t>: Especifica las columnas que deseas extraer (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nombre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departamento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salario</a:t>
            </a:r>
            <a:r>
              <a:rPr lang="es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s">
                <a:solidFill>
                  <a:schemeClr val="dk1"/>
                </a:solidFill>
              </a:rPr>
              <a:t>: Indica la tabla de la que se van a extraer los datos (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empleados</a:t>
            </a:r>
            <a:r>
              <a:rPr lang="es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Ejemplo con Filtro: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Realiza una consulta con un filtro para obtener empleados que trabajan en el departamento de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Consulta Filtrada: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nombre, salario 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empleados 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WHERE departamento = 'IT';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Explicación: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s">
                <a:solidFill>
                  <a:schemeClr val="dk1"/>
                </a:solidFill>
              </a:rPr>
              <a:t>: Se utiliza para filtrar los resultados de la consulta según una condición (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departamento = 'IT'</a:t>
            </a:r>
            <a:r>
              <a:rPr lang="es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Esta consulta muestra solo los nombres y salarios de los empleados en el departamento de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Ordenar los Resultados: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Agrega una consulta que ordena a los empleados por salario en orden descendente.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Consulta con Ordenación: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nombre, departamento, salario 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empleados 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 BY salario DESC;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Explicación: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r>
              <a:rPr lang="es">
                <a:solidFill>
                  <a:schemeClr val="dk1"/>
                </a:solidFill>
              </a:rPr>
              <a:t>: Ordena los resultados según la columna especificada (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salario</a:t>
            </a:r>
            <a:r>
              <a:rPr lang="es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s">
                <a:solidFill>
                  <a:schemeClr val="dk1"/>
                </a:solidFill>
              </a:rPr>
              <a:t>: Especifica que la ordenación debe ser descendente.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Modificación de la Consulta: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Pide a los estudiantes que sugieran cómo modificar la consulta para obtener información adicional.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Plus: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Explica cómo se pueden combinar varias condiciones y funciones agregadas (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s">
                <a:solidFill>
                  <a:schemeClr val="dk1"/>
                </a:solidFill>
              </a:rPr>
              <a:t>) para obtener datos más complejos.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048273d13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2048273d13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048273d13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22048273d13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048273d13_2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2048273d13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048273d13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22048273d13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2048273d13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22048273d13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2048273d13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2048273d13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a193d3e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a193d3e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Se presenta en la primera clase. </a:t>
            </a:r>
            <a:r>
              <a:rPr lang="es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Colocar el número de comisión correspondiente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Se debe editar y completar con los nombres del equipo a cargo. Se sugiere linkearlos a los perfiles de Linkedin (quienes quieran).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2048273d13_2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22048273d13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048273d13_2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2048273d13_2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finalizar el curso, deberás entregar tu Proyecto Final en Github. Esto te permitirá tener un portfolio visible, que puedes compartir con otros científicos de datos.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2048273d13_2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2048273d13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048273d13_2_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22048273d13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2048273d13_2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22048273d13_2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048273d13_2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22048273d13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citas.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f326120f7a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2f326120f7a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Enlazar video correspondiente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2048273d13_2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2048273d13_2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2048273d13_2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2048273d13_2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a193d3e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a193d3e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(Sólo la primera clase)</a:t>
            </a:r>
            <a:b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Presentación de Estudiantes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Soporte: Encuesta de Zoom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¿Como crear encuestas de zoom? Disponible en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este video.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Presentación de los estudiantes. Generar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 para cada punto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(3 en total) con los siguientes ítems y opciones.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PAÍS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/ Opciones: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Argentina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Uruguay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Chile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Colombia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Perú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CONOCIMIENTOS PREVIOS DE </a:t>
            </a:r>
            <a:r>
              <a:rPr b="1" i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(TEMA RELACIONADO)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/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Opciones: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Nulo conocimiento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Poco conocimiento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Bastante conocimiento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ELEGISTE EL CURSO? /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Opciones: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Soy curioso/a y siempre quiero aprender más.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Quiero emprender o mejorar mi camino Freelance.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Quiero perfeccionar o desenvolverme de forma profesional o laboral.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048273d13_2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2048273d13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4e0a90f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f4e0a90f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encuesta: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¿Trabajas con alguna de estas herramientas?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SQL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Power Bi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Tableau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¿Realizaste algún curso previo de data?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¿Tenes conocimientos previos en alguna de estas áreas?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SQL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Estadística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Power BI/Tableau/Looker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¿En qué área te desarrollas?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Contabilidad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Finanzas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Logística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Ventas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Salud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citas.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Diseño personalizado 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 1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2" name="Google Shape;102;p3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4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1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6" name="Google Shape;136;p4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1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5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 1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 1 1">
  <p:cSld name="SECTION_HEADER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7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4" name="Google Shape;194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8" name="Google Shape;19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6" name="Google Shape;206;p7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7" name="Google Shape;20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" name="Google Shape;213;p8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" name="Google Shape;21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7" name="Google Shape;21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1" name="Google Shape;221;p8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8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6" name="Google Shape;22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Diseño personalizado 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8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8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9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9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91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9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4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6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7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8.png"/><Relationship Id="rId4" Type="http://schemas.openxmlformats.org/officeDocument/2006/relationships/image" Target="../media/image87.png"/><Relationship Id="rId5" Type="http://schemas.openxmlformats.org/officeDocument/2006/relationships/image" Target="../media/image73.png"/><Relationship Id="rId6" Type="http://schemas.openxmlformats.org/officeDocument/2006/relationships/image" Target="../media/image8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9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5.png"/><Relationship Id="rId4" Type="http://schemas.openxmlformats.org/officeDocument/2006/relationships/image" Target="../media/image105.png"/><Relationship Id="rId5" Type="http://schemas.openxmlformats.org/officeDocument/2006/relationships/image" Target="../media/image101.png"/><Relationship Id="rId6" Type="http://schemas.openxmlformats.org/officeDocument/2006/relationships/image" Target="../media/image91.png"/><Relationship Id="rId7" Type="http://schemas.openxmlformats.org/officeDocument/2006/relationships/image" Target="../media/image9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99.jpg"/><Relationship Id="rId5" Type="http://schemas.openxmlformats.org/officeDocument/2006/relationships/image" Target="../media/image10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0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9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rive.google.com/drive/folders/15d16xqwfCLJPNSOdeBBxb_RfyWyaJNUO?usp=drive_link" TargetMode="External"/><Relationship Id="rId4" Type="http://schemas.openxmlformats.org/officeDocument/2006/relationships/image" Target="../media/image10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4.jp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4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¡Les damos la bienvenida!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93"/>
          <p:cNvSpPr txBox="1"/>
          <p:nvPr/>
        </p:nvSpPr>
        <p:spPr>
          <a:xfrm>
            <a:off x="3315900" y="3421350"/>
            <a:ext cx="251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¿Comenzamos?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Man Dancing on Apple iOS 12.2" id="254" name="Google Shape;2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900" y="808750"/>
            <a:ext cx="876200" cy="8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2"/>
          <p:cNvSpPr txBox="1"/>
          <p:nvPr/>
        </p:nvSpPr>
        <p:spPr>
          <a:xfrm>
            <a:off x="1461288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Ciclo de vida de un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proyecto de Ciencia de Datos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03"/>
          <p:cNvGrpSpPr/>
          <p:nvPr/>
        </p:nvGrpSpPr>
        <p:grpSpPr>
          <a:xfrm>
            <a:off x="2172100" y="2251625"/>
            <a:ext cx="197100" cy="197100"/>
            <a:chOff x="2172088" y="1852650"/>
            <a:chExt cx="197100" cy="197100"/>
          </a:xfrm>
        </p:grpSpPr>
        <p:sp>
          <p:nvSpPr>
            <p:cNvPr id="334" name="Google Shape;334;p103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3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103"/>
          <p:cNvGrpSpPr/>
          <p:nvPr/>
        </p:nvGrpSpPr>
        <p:grpSpPr>
          <a:xfrm>
            <a:off x="2172100" y="2854750"/>
            <a:ext cx="197100" cy="197100"/>
            <a:chOff x="2172088" y="2455775"/>
            <a:chExt cx="197100" cy="197100"/>
          </a:xfrm>
        </p:grpSpPr>
        <p:sp>
          <p:nvSpPr>
            <p:cNvPr id="337" name="Google Shape;337;p103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3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9" name="Google Shape;339;p103"/>
          <p:cNvCxnSpPr>
            <a:endCxn id="337" idx="0"/>
          </p:cNvCxnSpPr>
          <p:nvPr/>
        </p:nvCxnSpPr>
        <p:spPr>
          <a:xfrm>
            <a:off x="2270650" y="244885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p103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Ciclo de vida de un proyecto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Ciencia de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103"/>
          <p:cNvSpPr txBox="1"/>
          <p:nvPr/>
        </p:nvSpPr>
        <p:spPr>
          <a:xfrm>
            <a:off x="2690586" y="213038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 1: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el objetivo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103"/>
          <p:cNvSpPr txBox="1"/>
          <p:nvPr/>
        </p:nvSpPr>
        <p:spPr>
          <a:xfrm>
            <a:off x="2690586" y="27335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 2: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Recolección de la data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3" name="Google Shape;343;p103"/>
          <p:cNvGrpSpPr/>
          <p:nvPr/>
        </p:nvGrpSpPr>
        <p:grpSpPr>
          <a:xfrm>
            <a:off x="2172100" y="3481325"/>
            <a:ext cx="197100" cy="197100"/>
            <a:chOff x="2172088" y="3058775"/>
            <a:chExt cx="197100" cy="197100"/>
          </a:xfrm>
        </p:grpSpPr>
        <p:sp>
          <p:nvSpPr>
            <p:cNvPr id="344" name="Google Shape;344;p103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3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6" name="Google Shape;346;p103"/>
          <p:cNvCxnSpPr>
            <a:endCxn id="344" idx="0"/>
          </p:cNvCxnSpPr>
          <p:nvPr/>
        </p:nvCxnSpPr>
        <p:spPr>
          <a:xfrm>
            <a:off x="2270650" y="307542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7" name="Google Shape;347;p103"/>
          <p:cNvGrpSpPr/>
          <p:nvPr/>
        </p:nvGrpSpPr>
        <p:grpSpPr>
          <a:xfrm>
            <a:off x="2172100" y="4084450"/>
            <a:ext cx="197100" cy="197100"/>
            <a:chOff x="2172088" y="3661775"/>
            <a:chExt cx="197100" cy="197100"/>
          </a:xfrm>
        </p:grpSpPr>
        <p:sp>
          <p:nvSpPr>
            <p:cNvPr id="348" name="Google Shape;348;p103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3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0" name="Google Shape;350;p103"/>
          <p:cNvCxnSpPr>
            <a:endCxn id="348" idx="0"/>
          </p:cNvCxnSpPr>
          <p:nvPr/>
        </p:nvCxnSpPr>
        <p:spPr>
          <a:xfrm>
            <a:off x="2270650" y="367855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103"/>
          <p:cNvSpPr txBox="1"/>
          <p:nvPr/>
        </p:nvSpPr>
        <p:spPr>
          <a:xfrm>
            <a:off x="2690586" y="338366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 3: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Preparar la data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103"/>
          <p:cNvSpPr txBox="1"/>
          <p:nvPr/>
        </p:nvSpPr>
        <p:spPr>
          <a:xfrm>
            <a:off x="2690586" y="398678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 4: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Elección del Algoritmo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104"/>
          <p:cNvGrpSpPr/>
          <p:nvPr/>
        </p:nvGrpSpPr>
        <p:grpSpPr>
          <a:xfrm>
            <a:off x="2172100" y="2355725"/>
            <a:ext cx="197100" cy="197100"/>
            <a:chOff x="2172088" y="1852650"/>
            <a:chExt cx="197100" cy="197100"/>
          </a:xfrm>
        </p:grpSpPr>
        <p:sp>
          <p:nvSpPr>
            <p:cNvPr id="358" name="Google Shape;358;p104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04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104"/>
          <p:cNvGrpSpPr/>
          <p:nvPr/>
        </p:nvGrpSpPr>
        <p:grpSpPr>
          <a:xfrm>
            <a:off x="2172100" y="2958850"/>
            <a:ext cx="197100" cy="197100"/>
            <a:chOff x="2172088" y="2455775"/>
            <a:chExt cx="197100" cy="197100"/>
          </a:xfrm>
        </p:grpSpPr>
        <p:sp>
          <p:nvSpPr>
            <p:cNvPr id="361" name="Google Shape;361;p104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04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3" name="Google Shape;363;p104"/>
          <p:cNvCxnSpPr>
            <a:endCxn id="361" idx="0"/>
          </p:cNvCxnSpPr>
          <p:nvPr/>
        </p:nvCxnSpPr>
        <p:spPr>
          <a:xfrm>
            <a:off x="2270650" y="255295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p104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Ciclo de vida de un proyecto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Ciencia de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104"/>
          <p:cNvSpPr txBox="1"/>
          <p:nvPr/>
        </p:nvSpPr>
        <p:spPr>
          <a:xfrm>
            <a:off x="2690586" y="223448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 5: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Entrenar el modelo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104"/>
          <p:cNvSpPr txBox="1"/>
          <p:nvPr/>
        </p:nvSpPr>
        <p:spPr>
          <a:xfrm>
            <a:off x="2690586" y="2837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 6: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Validación del modelo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7" name="Google Shape;367;p104"/>
          <p:cNvGrpSpPr/>
          <p:nvPr/>
        </p:nvGrpSpPr>
        <p:grpSpPr>
          <a:xfrm>
            <a:off x="2172100" y="3585425"/>
            <a:ext cx="197100" cy="197100"/>
            <a:chOff x="2172088" y="3058775"/>
            <a:chExt cx="197100" cy="197100"/>
          </a:xfrm>
        </p:grpSpPr>
        <p:sp>
          <p:nvSpPr>
            <p:cNvPr id="368" name="Google Shape;368;p104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04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0" name="Google Shape;370;p104"/>
          <p:cNvCxnSpPr>
            <a:endCxn id="368" idx="0"/>
          </p:cNvCxnSpPr>
          <p:nvPr/>
        </p:nvCxnSpPr>
        <p:spPr>
          <a:xfrm>
            <a:off x="2270650" y="317952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104"/>
          <p:cNvSpPr txBox="1"/>
          <p:nvPr/>
        </p:nvSpPr>
        <p:spPr>
          <a:xfrm>
            <a:off x="2690586" y="348776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 7: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Deployment del modelo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5"/>
          <p:cNvSpPr txBox="1"/>
          <p:nvPr/>
        </p:nvSpPr>
        <p:spPr>
          <a:xfrm>
            <a:off x="1445150" y="688825"/>
            <a:ext cx="7169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¿Qué conceptos han escuchado antes?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105"/>
          <p:cNvSpPr txBox="1"/>
          <p:nvPr/>
        </p:nvSpPr>
        <p:spPr>
          <a:xfrm>
            <a:off x="473350" y="1730175"/>
            <a:ext cx="4566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Por encuestas de Zoom: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Exploratory Data Analysis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Data Wrangling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Minería de datos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Limpieza de datos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8" name="Google Shape;378;p10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79" name="Google Shape;379;p10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" name="Google Shape;380;p10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105"/>
          <p:cNvSpPr txBox="1"/>
          <p:nvPr/>
        </p:nvSpPr>
        <p:spPr>
          <a:xfrm>
            <a:off x="5039350" y="2307375"/>
            <a:ext cx="3851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SQL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Estadística inferencial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Machine Learning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Deep Learning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2500"/>
              <a:buFont typeface="DM Sans"/>
              <a:buChar char="✔"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Inteligencia artificial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105"/>
          <p:cNvPicPr preferRelativeResize="0"/>
          <p:nvPr/>
        </p:nvPicPr>
        <p:blipFill rotWithShape="1">
          <a:blip r:embed="rId4">
            <a:alphaModFix/>
          </a:blip>
          <a:srcRect b="0" l="-28965" r="0" t="-28965"/>
          <a:stretch/>
        </p:blipFill>
        <p:spPr>
          <a:xfrm>
            <a:off x="3800011" y="3947125"/>
            <a:ext cx="1239350" cy="916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6"/>
          <p:cNvSpPr txBox="1"/>
          <p:nvPr/>
        </p:nvSpPr>
        <p:spPr>
          <a:xfrm>
            <a:off x="1445150" y="3840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106"/>
          <p:cNvSpPr txBox="1"/>
          <p:nvPr/>
        </p:nvSpPr>
        <p:spPr>
          <a:xfrm>
            <a:off x="1160150" y="940300"/>
            <a:ext cx="724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trabajar con datos! </a:t>
            </a:r>
            <a:r>
              <a:rPr b="0" i="0" lang="es" sz="17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Miremos en los recursos complementarios “</a:t>
            </a:r>
            <a:r>
              <a:rPr lang="es" sz="17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Unidad_</a:t>
            </a:r>
            <a:r>
              <a:rPr b="0" i="0" lang="es" sz="17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1.ipynb” cómo crear un gráfico igual a este.</a:t>
            </a:r>
            <a:endParaRPr sz="17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9" name="Google Shape;389;p106"/>
          <p:cNvGrpSpPr/>
          <p:nvPr/>
        </p:nvGrpSpPr>
        <p:grpSpPr>
          <a:xfrm>
            <a:off x="473351" y="390923"/>
            <a:ext cx="738900" cy="738900"/>
            <a:chOff x="473351" y="619523"/>
            <a:chExt cx="738900" cy="738900"/>
          </a:xfrm>
        </p:grpSpPr>
        <p:sp>
          <p:nvSpPr>
            <p:cNvPr id="390" name="Google Shape;390;p10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" name="Google Shape;391;p10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575" y="1785625"/>
            <a:ext cx="2264650" cy="28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06"/>
          <p:cNvSpPr/>
          <p:nvPr/>
        </p:nvSpPr>
        <p:spPr>
          <a:xfrm>
            <a:off x="3679400" y="1812825"/>
            <a:ext cx="4363200" cy="2845800"/>
          </a:xfrm>
          <a:prstGeom prst="roundRect">
            <a:avLst>
              <a:gd fmla="val 453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893" y="2034171"/>
            <a:ext cx="4175957" cy="2486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7"/>
          <p:cNvSpPr txBox="1"/>
          <p:nvPr/>
        </p:nvSpPr>
        <p:spPr>
          <a:xfrm>
            <a:off x="1446575" y="1512950"/>
            <a:ext cx="62775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Aprendizaje supervisado y no supervisado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08"/>
          <p:cNvSpPr/>
          <p:nvPr/>
        </p:nvSpPr>
        <p:spPr>
          <a:xfrm>
            <a:off x="2264157" y="1226801"/>
            <a:ext cx="1592100" cy="260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Supervisado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108"/>
          <p:cNvSpPr/>
          <p:nvPr/>
        </p:nvSpPr>
        <p:spPr>
          <a:xfrm>
            <a:off x="1888907" y="1784720"/>
            <a:ext cx="911100" cy="6549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08"/>
          <p:cNvSpPr/>
          <p:nvPr/>
        </p:nvSpPr>
        <p:spPr>
          <a:xfrm>
            <a:off x="3320068" y="1784720"/>
            <a:ext cx="911100" cy="6549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Son manzanas</a:t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108"/>
          <p:cNvSpPr/>
          <p:nvPr/>
        </p:nvSpPr>
        <p:spPr>
          <a:xfrm>
            <a:off x="2515810" y="3299825"/>
            <a:ext cx="1592100" cy="654900"/>
          </a:xfrm>
          <a:prstGeom prst="cloudCallout">
            <a:avLst>
              <a:gd fmla="val -21625" name="adj1"/>
              <a:gd fmla="val -75828" name="adj2"/>
            </a:avLst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una manzana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108"/>
          <p:cNvSpPr txBox="1"/>
          <p:nvPr/>
        </p:nvSpPr>
        <p:spPr>
          <a:xfrm>
            <a:off x="1920910" y="1486901"/>
            <a:ext cx="10272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data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9" name="Google Shape;409;p108"/>
          <p:cNvSpPr txBox="1"/>
          <p:nvPr/>
        </p:nvSpPr>
        <p:spPr>
          <a:xfrm>
            <a:off x="3285414" y="1486901"/>
            <a:ext cx="10965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Anotaciones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0" name="Google Shape;41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3920" y="1836654"/>
            <a:ext cx="342395" cy="3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1528" y="2060264"/>
            <a:ext cx="342395" cy="3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474" y="2719564"/>
            <a:ext cx="342395" cy="3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605" y="2592044"/>
            <a:ext cx="633181" cy="555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108"/>
          <p:cNvCxnSpPr>
            <a:stCxn id="405" idx="3"/>
            <a:endCxn id="413" idx="0"/>
          </p:cNvCxnSpPr>
          <p:nvPr/>
        </p:nvCxnSpPr>
        <p:spPr>
          <a:xfrm>
            <a:off x="2800007" y="2112170"/>
            <a:ext cx="260100" cy="4800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5" name="Google Shape;415;p108"/>
          <p:cNvCxnSpPr>
            <a:stCxn id="406" idx="1"/>
            <a:endCxn id="413" idx="0"/>
          </p:cNvCxnSpPr>
          <p:nvPr/>
        </p:nvCxnSpPr>
        <p:spPr>
          <a:xfrm flipH="1">
            <a:off x="3060268" y="2112170"/>
            <a:ext cx="259800" cy="4800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6" name="Google Shape;416;p108"/>
          <p:cNvCxnSpPr>
            <a:stCxn id="413" idx="3"/>
            <a:endCxn id="412" idx="1"/>
          </p:cNvCxnSpPr>
          <p:nvPr/>
        </p:nvCxnSpPr>
        <p:spPr>
          <a:xfrm>
            <a:off x="3376787" y="2869717"/>
            <a:ext cx="285600" cy="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17" name="Google Shape;417;p108"/>
          <p:cNvSpPr txBox="1"/>
          <p:nvPr/>
        </p:nvSpPr>
        <p:spPr>
          <a:xfrm>
            <a:off x="4004862" y="2621643"/>
            <a:ext cx="260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2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108"/>
          <p:cNvSpPr txBox="1"/>
          <p:nvPr/>
        </p:nvSpPr>
        <p:spPr>
          <a:xfrm>
            <a:off x="1515413" y="3418288"/>
            <a:ext cx="12282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Predicción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9" name="Google Shape;419;p108"/>
          <p:cNvSpPr/>
          <p:nvPr/>
        </p:nvSpPr>
        <p:spPr>
          <a:xfrm>
            <a:off x="6970701" y="3376998"/>
            <a:ext cx="519900" cy="55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D4D4D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08"/>
          <p:cNvSpPr/>
          <p:nvPr/>
        </p:nvSpPr>
        <p:spPr>
          <a:xfrm>
            <a:off x="6394376" y="3399430"/>
            <a:ext cx="519900" cy="55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D4D4D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08"/>
          <p:cNvSpPr/>
          <p:nvPr/>
        </p:nvSpPr>
        <p:spPr>
          <a:xfrm>
            <a:off x="5818076" y="3399430"/>
            <a:ext cx="519900" cy="55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08"/>
          <p:cNvSpPr/>
          <p:nvPr/>
        </p:nvSpPr>
        <p:spPr>
          <a:xfrm>
            <a:off x="5842688" y="1188765"/>
            <a:ext cx="1592100" cy="3003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supervisado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3" name="Google Shape;423;p108"/>
          <p:cNvSpPr/>
          <p:nvPr/>
        </p:nvSpPr>
        <p:spPr>
          <a:xfrm>
            <a:off x="5648888" y="1747415"/>
            <a:ext cx="1979700" cy="5553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9109" y="1881854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9862" y="1881859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0262" y="1881854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9484" y="1881859"/>
            <a:ext cx="375964" cy="32726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08"/>
          <p:cNvSpPr txBox="1"/>
          <p:nvPr/>
        </p:nvSpPr>
        <p:spPr>
          <a:xfrm>
            <a:off x="6120488" y="1452726"/>
            <a:ext cx="10365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data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9" name="Google Shape;429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1102" y="2561056"/>
            <a:ext cx="695259" cy="6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108"/>
          <p:cNvCxnSpPr/>
          <p:nvPr/>
        </p:nvCxnSpPr>
        <p:spPr>
          <a:xfrm flipH="1">
            <a:off x="6183629" y="3081920"/>
            <a:ext cx="192600" cy="2205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1" name="Google Shape;431;p108"/>
          <p:cNvCxnSpPr>
            <a:stCxn id="429" idx="2"/>
            <a:endCxn id="420" idx="0"/>
          </p:cNvCxnSpPr>
          <p:nvPr/>
        </p:nvCxnSpPr>
        <p:spPr>
          <a:xfrm>
            <a:off x="6638731" y="3166256"/>
            <a:ext cx="15600" cy="2331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2" name="Google Shape;432;p108"/>
          <p:cNvCxnSpPr/>
          <p:nvPr/>
        </p:nvCxnSpPr>
        <p:spPr>
          <a:xfrm>
            <a:off x="6986362" y="3064717"/>
            <a:ext cx="209700" cy="2481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33" name="Google Shape;43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348" y="3534078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6355" y="3534078"/>
            <a:ext cx="375964" cy="3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3360" y="3499968"/>
            <a:ext cx="375964" cy="327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108"/>
          <p:cNvCxnSpPr>
            <a:endCxn id="429" idx="0"/>
          </p:cNvCxnSpPr>
          <p:nvPr/>
        </p:nvCxnSpPr>
        <p:spPr>
          <a:xfrm>
            <a:off x="6638731" y="2360656"/>
            <a:ext cx="0" cy="2004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09"/>
          <p:cNvGrpSpPr/>
          <p:nvPr/>
        </p:nvGrpSpPr>
        <p:grpSpPr>
          <a:xfrm>
            <a:off x="473373" y="619437"/>
            <a:ext cx="738905" cy="738905"/>
            <a:chOff x="575612" y="1950748"/>
            <a:chExt cx="431100" cy="431100"/>
          </a:xfrm>
        </p:grpSpPr>
        <p:sp>
          <p:nvSpPr>
            <p:cNvPr id="442" name="Google Shape;442;p109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3" name="Google Shape;443;p109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10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109"/>
          <p:cNvSpPr txBox="1"/>
          <p:nvPr/>
        </p:nvSpPr>
        <p:spPr>
          <a:xfrm>
            <a:off x="473350" y="1626100"/>
            <a:ext cx="70479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Supongamos que una empresa lanza una campaña de marketing para encontrar los diferentes segmentos para un nuevo producto. </a:t>
            </a:r>
            <a:endParaRPr b="0" i="0" sz="2000" u="none" cap="none" strike="noStrike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000" u="none" cap="none" strike="noStrike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¿Que tipo de aprendizaje deberíamos utilizar en este caso? ¿Por qué?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109"/>
          <p:cNvSpPr txBox="1"/>
          <p:nvPr/>
        </p:nvSpPr>
        <p:spPr>
          <a:xfrm>
            <a:off x="473350" y="3667000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en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11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52" name="Google Shape;452;p11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3" name="Google Shape;453;p11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110"/>
          <p:cNvSpPr txBox="1"/>
          <p:nvPr/>
        </p:nvSpPr>
        <p:spPr>
          <a:xfrm>
            <a:off x="1461300" y="2208625"/>
            <a:ext cx="622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s" sz="3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Optimizando el stock para una PYME</a:t>
            </a:r>
            <a:endParaRPr sz="3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5" name="Google Shape;455;p11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110"/>
          <p:cNvSpPr txBox="1"/>
          <p:nvPr/>
        </p:nvSpPr>
        <p:spPr>
          <a:xfrm>
            <a:off x="987300" y="3268338"/>
            <a:ext cx="716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Ayudamos a optimizar el stock de nuestra heladería de barrio</a:t>
            </a:r>
            <a:endParaRPr b="0" i="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11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62" name="Google Shape;462;p11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" name="Google Shape;463;p11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4" name="Google Shape;46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1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111"/>
          <p:cNvSpPr txBox="1"/>
          <p:nvPr/>
        </p:nvSpPr>
        <p:spPr>
          <a:xfrm>
            <a:off x="501450" y="990513"/>
            <a:ext cx="731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Optimizando el stock para una PYME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111"/>
          <p:cNvSpPr txBox="1"/>
          <p:nvPr/>
        </p:nvSpPr>
        <p:spPr>
          <a:xfrm>
            <a:off x="501450" y="2246450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la heladería de Pedro se lleva mucho tiempo trabajando sin ningún tipo de estrategia enfocada al uso de los datos como oportunidad de mejora y manejo de stocks.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Recientemente, debido a la crisis sanitaria, el dueño ha cambiado su perspectiva y piensa que su empresa debería hacer un mejor uso de los datos históricos recolectados.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8" name="Google Shape;468;p111"/>
          <p:cNvSpPr txBox="1"/>
          <p:nvPr/>
        </p:nvSpPr>
        <p:spPr>
          <a:xfrm>
            <a:off x="4555675" y="2246450"/>
            <a:ext cx="38346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¿Cómo piensan que esta información puede ayudar a tener un mejor control del stock de la heladería?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nivel de madurez tendría esta empresa según el modelo Data Management Maturity Model?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4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94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94"/>
          <p:cNvSpPr txBox="1"/>
          <p:nvPr/>
        </p:nvSpPr>
        <p:spPr>
          <a:xfrm>
            <a:off x="3655975" y="2541075"/>
            <a:ext cx="255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94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12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Bases de Datos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3"/>
          <p:cNvSpPr txBox="1"/>
          <p:nvPr/>
        </p:nvSpPr>
        <p:spPr>
          <a:xfrm>
            <a:off x="1212450" y="345975"/>
            <a:ext cx="6719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de consulta SQL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9" name="Google Shape;479;p113"/>
          <p:cNvSpPr txBox="1"/>
          <p:nvPr/>
        </p:nvSpPr>
        <p:spPr>
          <a:xfrm>
            <a:off x="1241550" y="1801350"/>
            <a:ext cx="6660900" cy="154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SELECT p.FirstName, p.LastName, a.City, cd.Detail</a:t>
            </a:r>
            <a:endParaRPr b="0" i="0" sz="13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FROM Person p</a:t>
            </a:r>
            <a:endParaRPr b="0" i="0" sz="13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JOIN ContactDetail cd ON cd.PersonId = p.Id</a:t>
            </a:r>
            <a:endParaRPr b="0" i="0" sz="13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JOIN ContactDetailType cdt ON </a:t>
            </a:r>
            <a:r>
              <a:rPr b="0" i="0" lang="es" sz="7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cdt</a:t>
            </a: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.Id = cd.TypeId</a:t>
            </a:r>
            <a:endParaRPr b="0" i="0" sz="13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JOIN Address a ON a.PersonId = p.Id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4"/>
          <p:cNvSpPr txBox="1"/>
          <p:nvPr/>
        </p:nvSpPr>
        <p:spPr>
          <a:xfrm>
            <a:off x="1212450" y="345975"/>
            <a:ext cx="6719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de consulta no SQL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114"/>
          <p:cNvSpPr txBox="1"/>
          <p:nvPr/>
        </p:nvSpPr>
        <p:spPr>
          <a:xfrm>
            <a:off x="1241575" y="1121973"/>
            <a:ext cx="6660900" cy="353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“Id”: “1”,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“firstName”: “Thomas”,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“lastName”: “Andersen”,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“addresses”:  [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	“line1”: “100 Some Street”,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“line2”: “Unit 1”,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“city”: “Seattle”,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“state”: “WA”,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“zip”: “98012”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“contactDetails”: [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	{“email”: “thomas@anderson.com”},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{“phone”: “*1 555 555-5555”, “extension”: 5555},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highlight>
                <a:srgbClr val="59595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15"/>
          <p:cNvSpPr txBox="1"/>
          <p:nvPr/>
        </p:nvSpPr>
        <p:spPr>
          <a:xfrm>
            <a:off x="1445150" y="5364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115"/>
          <p:cNvSpPr txBox="1"/>
          <p:nvPr/>
        </p:nvSpPr>
        <p:spPr>
          <a:xfrm>
            <a:off x="911000" y="3953350"/>
            <a:ext cx="724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17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b="0" i="0" lang="es" sz="17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los recursos complementarios utilizaremos el archivo “</a:t>
            </a:r>
            <a:r>
              <a:rPr lang="es" sz="17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ventas_tienda</a:t>
            </a:r>
            <a:r>
              <a:rPr b="0" i="0" lang="es" sz="17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7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2" name="Google Shape;492;p115"/>
          <p:cNvGrpSpPr/>
          <p:nvPr/>
        </p:nvGrpSpPr>
        <p:grpSpPr>
          <a:xfrm>
            <a:off x="473351" y="390923"/>
            <a:ext cx="738900" cy="738900"/>
            <a:chOff x="473351" y="619523"/>
            <a:chExt cx="738900" cy="738900"/>
          </a:xfrm>
        </p:grpSpPr>
        <p:sp>
          <p:nvSpPr>
            <p:cNvPr id="493" name="Google Shape;493;p11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11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115"/>
          <p:cNvSpPr txBox="1"/>
          <p:nvPr/>
        </p:nvSpPr>
        <p:spPr>
          <a:xfrm>
            <a:off x="889175" y="1728275"/>
            <a:ext cx="61581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Realizaremos una consulta SQL en vivo para extraer información sobre los empleados de la tabla empleados.</a:t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Tiempo: 15 min</a:t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116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501" name="Google Shape;501;p11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" name="Google Shape;502;p116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11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116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casos de implementación en la industria conoces o has escuchado hablar, tanto de SQL como de NoSQL en empresas?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116"/>
          <p:cNvSpPr txBox="1"/>
          <p:nvPr/>
        </p:nvSpPr>
        <p:spPr>
          <a:xfrm>
            <a:off x="473350" y="3773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Escribe en el chat de Zoom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17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117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18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Visualización de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19"/>
          <p:cNvPicPr preferRelativeResize="0"/>
          <p:nvPr/>
        </p:nvPicPr>
        <p:blipFill rotWithShape="1">
          <a:blip r:embed="rId3">
            <a:alphaModFix/>
          </a:blip>
          <a:srcRect b="34730" l="0" r="66529" t="0"/>
          <a:stretch/>
        </p:blipFill>
        <p:spPr>
          <a:xfrm>
            <a:off x="1275300" y="3281151"/>
            <a:ext cx="694450" cy="6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7390" y="3256057"/>
            <a:ext cx="602079" cy="69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19"/>
          <p:cNvPicPr preferRelativeResize="0"/>
          <p:nvPr/>
        </p:nvPicPr>
        <p:blipFill rotWithShape="1">
          <a:blip r:embed="rId5">
            <a:alphaModFix/>
          </a:blip>
          <a:srcRect b="0" l="0" r="69874" t="0"/>
          <a:stretch/>
        </p:blipFill>
        <p:spPr>
          <a:xfrm>
            <a:off x="4247129" y="3341388"/>
            <a:ext cx="602075" cy="52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19"/>
          <p:cNvPicPr preferRelativeResize="0"/>
          <p:nvPr/>
        </p:nvPicPr>
        <p:blipFill rotWithShape="1">
          <a:blip r:embed="rId6">
            <a:alphaModFix/>
          </a:blip>
          <a:srcRect b="47641" l="34824" r="31887" t="18742"/>
          <a:stretch/>
        </p:blipFill>
        <p:spPr>
          <a:xfrm>
            <a:off x="7206138" y="3281150"/>
            <a:ext cx="602076" cy="60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19"/>
          <p:cNvPicPr preferRelativeResize="0"/>
          <p:nvPr/>
        </p:nvPicPr>
        <p:blipFill rotWithShape="1">
          <a:blip r:embed="rId7">
            <a:alphaModFix/>
          </a:blip>
          <a:srcRect b="0" l="0" r="70162" t="0"/>
          <a:stretch/>
        </p:blipFill>
        <p:spPr>
          <a:xfrm>
            <a:off x="5680449" y="3256050"/>
            <a:ext cx="694449" cy="59514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19"/>
          <p:cNvSpPr/>
          <p:nvPr/>
        </p:nvSpPr>
        <p:spPr>
          <a:xfrm>
            <a:off x="2877375" y="1189638"/>
            <a:ext cx="3491700" cy="4296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Herramientas de visualización de datos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27" name="Google Shape;527;p119"/>
          <p:cNvCxnSpPr/>
          <p:nvPr/>
        </p:nvCxnSpPr>
        <p:spPr>
          <a:xfrm>
            <a:off x="1609775" y="2064338"/>
            <a:ext cx="5929800" cy="105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8" name="Google Shape;528;p119"/>
          <p:cNvCxnSpPr/>
          <p:nvPr/>
        </p:nvCxnSpPr>
        <p:spPr>
          <a:xfrm>
            <a:off x="164217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29" name="Google Shape;529;p119"/>
          <p:cNvCxnSpPr/>
          <p:nvPr/>
        </p:nvCxnSpPr>
        <p:spPr>
          <a:xfrm>
            <a:off x="310842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30" name="Google Shape;530;p119"/>
          <p:cNvCxnSpPr/>
          <p:nvPr/>
        </p:nvCxnSpPr>
        <p:spPr>
          <a:xfrm>
            <a:off x="457467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31" name="Google Shape;531;p119"/>
          <p:cNvCxnSpPr/>
          <p:nvPr/>
        </p:nvCxnSpPr>
        <p:spPr>
          <a:xfrm>
            <a:off x="604092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32" name="Google Shape;532;p119"/>
          <p:cNvCxnSpPr/>
          <p:nvPr/>
        </p:nvCxnSpPr>
        <p:spPr>
          <a:xfrm>
            <a:off x="7507175" y="2011600"/>
            <a:ext cx="0" cy="6582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3" name="Google Shape;533;p119"/>
          <p:cNvSpPr/>
          <p:nvPr/>
        </p:nvSpPr>
        <p:spPr>
          <a:xfrm>
            <a:off x="1153675" y="2713825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Dash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4" name="Google Shape;534;p119"/>
          <p:cNvSpPr/>
          <p:nvPr/>
        </p:nvSpPr>
        <p:spPr>
          <a:xfrm>
            <a:off x="4140075" y="2713825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Power BI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5" name="Google Shape;535;p119"/>
          <p:cNvSpPr/>
          <p:nvPr/>
        </p:nvSpPr>
        <p:spPr>
          <a:xfrm>
            <a:off x="5557775" y="2713813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Pentaho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6" name="Google Shape;536;p119"/>
          <p:cNvSpPr/>
          <p:nvPr/>
        </p:nvSpPr>
        <p:spPr>
          <a:xfrm>
            <a:off x="2675352" y="2713825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Shiny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119"/>
          <p:cNvSpPr/>
          <p:nvPr/>
        </p:nvSpPr>
        <p:spPr>
          <a:xfrm>
            <a:off x="7024019" y="2713813"/>
            <a:ext cx="966300" cy="42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Tableau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0"/>
          <p:cNvSpPr txBox="1"/>
          <p:nvPr/>
        </p:nvSpPr>
        <p:spPr>
          <a:xfrm>
            <a:off x="503100" y="772825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reales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3" name="Google Shape;54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088" y="2038000"/>
            <a:ext cx="3903875" cy="21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6113" y="2003750"/>
            <a:ext cx="3964800" cy="222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21"/>
          <p:cNvSpPr txBox="1"/>
          <p:nvPr/>
        </p:nvSpPr>
        <p:spPr>
          <a:xfrm>
            <a:off x="476250" y="772825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reales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1" name="Google Shape;55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8450" y="1820650"/>
            <a:ext cx="5087101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5"/>
          <p:cNvSpPr txBox="1"/>
          <p:nvPr/>
        </p:nvSpPr>
        <p:spPr>
          <a:xfrm>
            <a:off x="3734250" y="2950650"/>
            <a:ext cx="1961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Juan Pérez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95"/>
          <p:cNvSpPr txBox="1"/>
          <p:nvPr/>
        </p:nvSpPr>
        <p:spPr>
          <a:xfrm>
            <a:off x="3742800" y="733625"/>
            <a:ext cx="4925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 </a:t>
            </a:r>
            <a:endParaRPr b="1"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equipo</a:t>
            </a:r>
            <a:endParaRPr b="1" sz="30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95"/>
          <p:cNvSpPr txBox="1"/>
          <p:nvPr/>
        </p:nvSpPr>
        <p:spPr>
          <a:xfrm>
            <a:off x="3742800" y="1944100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Profesor/a responsable: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Juan Pérez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Coordinador/a: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Juan Pérez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Tutores y tutoras: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95"/>
          <p:cNvSpPr txBox="1"/>
          <p:nvPr/>
        </p:nvSpPr>
        <p:spPr>
          <a:xfrm>
            <a:off x="3742925" y="468275"/>
            <a:ext cx="492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COMISIÓN N°####</a:t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2" name="Google Shape;272;p95"/>
          <p:cNvPicPr preferRelativeResize="0"/>
          <p:nvPr/>
        </p:nvPicPr>
        <p:blipFill rotWithShape="1">
          <a:blip r:embed="rId3">
            <a:alphaModFix/>
          </a:blip>
          <a:srcRect b="0" l="35558" r="0" t="0"/>
          <a:stretch/>
        </p:blipFill>
        <p:spPr>
          <a:xfrm>
            <a:off x="0" y="0"/>
            <a:ext cx="3314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859" y="1574913"/>
            <a:ext cx="8646282" cy="2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22"/>
          <p:cNvSpPr txBox="1"/>
          <p:nvPr/>
        </p:nvSpPr>
        <p:spPr>
          <a:xfrm>
            <a:off x="476250" y="671238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2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5" name="Google Shape;565;p123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Vamos a ver cómo crear una cuenta en Github y el paso a paso para subir allí información.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66" name="Google Shape;566;p12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67" name="Google Shape;567;p12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8" name="Google Shape;568;p12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9" name="Google Shape;569;p123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Sistemas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in-house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25"/>
          <p:cNvSpPr txBox="1"/>
          <p:nvPr/>
        </p:nvSpPr>
        <p:spPr>
          <a:xfrm>
            <a:off x="555069" y="977122"/>
            <a:ext cx="80226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0" name="Google Shape;580;p125"/>
          <p:cNvSpPr txBox="1"/>
          <p:nvPr/>
        </p:nvSpPr>
        <p:spPr>
          <a:xfrm>
            <a:off x="1751149" y="328399"/>
            <a:ext cx="675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1010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25"/>
          <p:cNvSpPr txBox="1"/>
          <p:nvPr/>
        </p:nvSpPr>
        <p:spPr>
          <a:xfrm>
            <a:off x="555075" y="526775"/>
            <a:ext cx="9404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Ventajas y desventajas In-House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82" name="Google Shape;582;p125"/>
          <p:cNvGraphicFramePr/>
          <p:nvPr/>
        </p:nvGraphicFramePr>
        <p:xfrm>
          <a:off x="735525" y="1339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{E5B19233-1C14-4246-9682-F67766F1C76A}</a:tableStyleId>
              </a:tblPr>
              <a:tblGrid>
                <a:gridCol w="3836475"/>
                <a:gridCol w="3836475"/>
              </a:tblGrid>
              <a:tr h="34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Ventajas</a:t>
                      </a:r>
                      <a:endParaRPr b="1"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Desventajas</a:t>
                      </a:r>
                      <a:endParaRPr b="1"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rgbClr val="EAFF6A"/>
                    </a:solidFill>
                  </a:tcPr>
                </a:tc>
              </a:tr>
              <a:tr h="52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Seguridad. Manejo de datos sensibles sin terceros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Requiere de grandes inversiones iniciales para infraestructura y hardware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52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 tantos gastos fijos (pago a terceros por servicio)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Gastos variables por consumo y espacio además de mantenimiento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52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Posibilidad de autogestión dentro de la compañía.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Tiene una carga máxima (capacidad de procesamiento)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52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requiere de conexión a Internet (no es limitante velocidad de conexión)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Requiere de personal capacitado para resolver problemas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58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Hay control sobre la infraestructura (control de acuerdo a las necesidades)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Pierde flexibilidad (acceso remoto) además de ser susceptible a perdida de datos (daños estructura)</a:t>
                      </a:r>
                      <a:endParaRPr sz="1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83" name="Google Shape;583;p125"/>
          <p:cNvSpPr txBox="1"/>
          <p:nvPr/>
        </p:nvSpPr>
        <p:spPr>
          <a:xfrm>
            <a:off x="475500" y="4598238"/>
            <a:ext cx="715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b="0" i="0" lang="es" sz="1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Kharb L. et al. (2018. A Comprehensive Study of Security in Cloud Computing) </a:t>
            </a:r>
            <a:endParaRPr b="0" i="0" sz="11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4" name="Google Shape;584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2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Cloud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Computing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27"/>
          <p:cNvSpPr txBox="1"/>
          <p:nvPr/>
        </p:nvSpPr>
        <p:spPr>
          <a:xfrm>
            <a:off x="473350" y="182475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“El Cloud Computing, permite la aceleración y gestión de procesos computacionales, haciéndolos más eficientes”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127"/>
          <p:cNvSpPr txBox="1"/>
          <p:nvPr/>
        </p:nvSpPr>
        <p:spPr>
          <a:xfrm>
            <a:off x="2764850" y="4010550"/>
            <a:ext cx="588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Char char="-"/>
            </a:pPr>
            <a:r>
              <a:rPr b="0" i="0" lang="es" sz="15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Observatorio Nacional de Telecomunicaciones y de la SI</a:t>
            </a:r>
            <a:endParaRPr b="0" i="0" sz="1500" u="none" cap="none" strike="noStrik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6" name="Google Shape;596;p127" title="imagen decorativa de comillas para cita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28"/>
          <p:cNvSpPr/>
          <p:nvPr/>
        </p:nvSpPr>
        <p:spPr>
          <a:xfrm>
            <a:off x="3310325" y="3980550"/>
            <a:ext cx="2507400" cy="4926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28"/>
          <p:cNvSpPr txBox="1"/>
          <p:nvPr/>
        </p:nvSpPr>
        <p:spPr>
          <a:xfrm>
            <a:off x="473350" y="688825"/>
            <a:ext cx="81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¡Atención!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3" name="Google Shape;603;p128"/>
          <p:cNvSpPr txBox="1"/>
          <p:nvPr/>
        </p:nvSpPr>
        <p:spPr>
          <a:xfrm>
            <a:off x="473350" y="1626100"/>
            <a:ext cx="8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instalar Python con Anaconda para la próxima clase.</a:t>
            </a:r>
            <a:endParaRPr b="1" i="0" sz="2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128"/>
          <p:cNvSpPr txBox="1"/>
          <p:nvPr/>
        </p:nvSpPr>
        <p:spPr>
          <a:xfrm>
            <a:off x="2219200" y="3980550"/>
            <a:ext cx="4635900" cy="492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Ver tutoriales </a:t>
            </a:r>
            <a:endParaRPr b="0" i="0" sz="2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5" name="Google Shape;605;p128" title="gif de persona escribiendo códig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6522" y="2458113"/>
            <a:ext cx="2230974" cy="12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2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3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130"/>
          <p:cNvSpPr txBox="1"/>
          <p:nvPr/>
        </p:nvSpPr>
        <p:spPr>
          <a:xfrm>
            <a:off x="585149" y="2502375"/>
            <a:ext cx="41028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Cuarta Revolución Industrial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El Ambiente de la Industria 4.0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Transformación Digital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Ciclo de vida de un proyecto de ciencia de datos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130"/>
          <p:cNvSpPr txBox="1"/>
          <p:nvPr/>
        </p:nvSpPr>
        <p:spPr>
          <a:xfrm>
            <a:off x="4742500" y="2440125"/>
            <a:ext cx="4036200" cy="1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Bases de Datos Relacionales y No Relacionales </a:t>
            </a:r>
            <a:endParaRPr b="0" i="0" sz="135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Lenguajes de Data Science </a:t>
            </a:r>
            <a:endParaRPr b="0" i="0" sz="135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Visualización de Datos </a:t>
            </a:r>
            <a:endParaRPr b="0" i="0" sz="135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8F8F8"/>
                </a:solidFill>
                <a:latin typeface="DM Sans"/>
                <a:ea typeface="DM Sans"/>
                <a:cs typeface="DM Sans"/>
                <a:sym typeface="DM Sans"/>
              </a:rPr>
              <a:t>Herramientas Complementarias.</a:t>
            </a:r>
            <a:endParaRPr b="0" i="0" sz="1350" u="none" cap="none" strike="noStrike">
              <a:solidFill>
                <a:srgbClr val="F8F8F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1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96" title="imagen decorativa"/>
          <p:cNvPicPr preferRelativeResize="0"/>
          <p:nvPr/>
        </p:nvPicPr>
        <p:blipFill rotWithShape="1">
          <a:blip r:embed="rId3">
            <a:alphaModFix/>
          </a:blip>
          <a:srcRect b="0" l="33171" r="23876" t="0"/>
          <a:stretch/>
        </p:blipFill>
        <p:spPr>
          <a:xfrm>
            <a:off x="5838075" y="0"/>
            <a:ext cx="3314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96"/>
          <p:cNvSpPr txBox="1"/>
          <p:nvPr/>
        </p:nvSpPr>
        <p:spPr>
          <a:xfrm>
            <a:off x="501450" y="902250"/>
            <a:ext cx="498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estudiantes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p96"/>
          <p:cNvSpPr txBox="1"/>
          <p:nvPr/>
        </p:nvSpPr>
        <p:spPr>
          <a:xfrm>
            <a:off x="501450" y="2411900"/>
            <a:ext cx="49872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Por encuestas de Zoom</a:t>
            </a:r>
            <a:endParaRPr sz="18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País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Conocimientos previos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¿Por qué elegiste este curso?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0" name="Google Shape;2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97" title="imagen decorativa"/>
          <p:cNvPicPr preferRelativeResize="0"/>
          <p:nvPr/>
        </p:nvPicPr>
        <p:blipFill rotWithShape="1">
          <a:blip r:embed="rId3">
            <a:alphaModFix/>
          </a:blip>
          <a:srcRect b="0" l="33171" r="23876" t="0"/>
          <a:stretch/>
        </p:blipFill>
        <p:spPr>
          <a:xfrm>
            <a:off x="5838075" y="0"/>
            <a:ext cx="3314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97"/>
          <p:cNvSpPr txBox="1"/>
          <p:nvPr/>
        </p:nvSpPr>
        <p:spPr>
          <a:xfrm>
            <a:off x="501450" y="902250"/>
            <a:ext cx="498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estudiantes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97"/>
          <p:cNvSpPr txBox="1"/>
          <p:nvPr/>
        </p:nvSpPr>
        <p:spPr>
          <a:xfrm>
            <a:off x="501450" y="2411900"/>
            <a:ext cx="4987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Por encuestas de Zoom</a:t>
            </a:r>
            <a:endParaRPr sz="18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Conocemos un poco más respecto a nuestros conocimientos y contexto.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8" name="Google Shape;28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8"/>
          <p:cNvSpPr txBox="1"/>
          <p:nvPr/>
        </p:nvSpPr>
        <p:spPr>
          <a:xfrm>
            <a:off x="654900" y="2242625"/>
            <a:ext cx="783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La Transformación Digital en la Industria 4.0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" name="Google Shape;294;p9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</a:t>
            </a: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DE LA CIENCIA DE DATOS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5" name="Google Shape;29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9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1" name="Google Shape;30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99"/>
          <p:cNvSpPr txBox="1"/>
          <p:nvPr/>
        </p:nvSpPr>
        <p:spPr>
          <a:xfrm>
            <a:off x="2690561" y="1451613"/>
            <a:ext cx="42813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componentes importantes de una estrategia de Data &amp; Analytics.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rol de los datos en la organización desde una perspectiva de Transformación Digital y en la Industria 4.0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Facilitar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identificación de oportunidades del uso de los datos para la transformación digital y la estrategia de negocios.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b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principales herramientas para un Científico de Datos y sus características.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3" name="Google Shape;30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99"/>
          <p:cNvCxnSpPr>
            <a:stCxn id="301" idx="2"/>
            <a:endCxn id="303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99"/>
          <p:cNvCxnSpPr>
            <a:stCxn id="303" idx="2"/>
            <a:endCxn id="304" idx="0"/>
          </p:cNvCxnSpPr>
          <p:nvPr/>
        </p:nvCxnSpPr>
        <p:spPr>
          <a:xfrm flipH="1" rot="-5400000">
            <a:off x="1953826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7" name="Google Shape;30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771938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99"/>
          <p:cNvCxnSpPr>
            <a:endCxn id="307" idx="0"/>
          </p:cNvCxnSpPr>
          <p:nvPr/>
        </p:nvCxnSpPr>
        <p:spPr>
          <a:xfrm flipH="1" rot="-5400000">
            <a:off x="1953225" y="3454538"/>
            <a:ext cx="634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0"/>
          <p:cNvSpPr txBox="1"/>
          <p:nvPr/>
        </p:nvSpPr>
        <p:spPr>
          <a:xfrm>
            <a:off x="473350" y="182475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</a:t>
            </a:r>
            <a:r>
              <a:rPr b="0" i="0" lang="e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transformación digital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es el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fomento de evolución y nuevos modelos de negocio,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incorporando la </a:t>
            </a: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digitalización de archivos e incorporando lo digital a todas las áreas de negocio.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100"/>
          <p:cNvSpPr txBox="1"/>
          <p:nvPr/>
        </p:nvSpPr>
        <p:spPr>
          <a:xfrm>
            <a:off x="3657575" y="4010538"/>
            <a:ext cx="498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Char char="-"/>
            </a:pPr>
            <a:r>
              <a:rPr b="0" i="0" lang="es" sz="15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Harvard Business Review, 2021</a:t>
            </a:r>
            <a:endParaRPr b="0" i="0" sz="1500" u="none" cap="none" strike="noStrik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5" name="Google Shape;315;p100" title="imagen decorativa de comillas para cita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Transformación Digital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" name="Google Shape;321;p101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transformación digital es el proceso mediante el cual se realizan cambios integrales en la estrategia, modelos operativos, personas, cultura y procesos.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Problemas nuevos, exigen soluciones innovadoras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101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Deseamos ver mejoras dramáticas en el desempeño y cambiar las rutas para lograr el éxito.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Las amenazas para las organizaciones hoy en día son más resistentes y más robustas.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101"/>
          <p:cNvSpPr txBox="1"/>
          <p:nvPr/>
        </p:nvSpPr>
        <p:spPr>
          <a:xfrm>
            <a:off x="0" y="3797100"/>
            <a:ext cx="9144000" cy="6003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Como muestra el siguiente cuadro, existe un movimiento constante 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en el top de empresas líderes…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